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charts/chart9.xml" ContentType="application/vnd.openxmlformats-officedocument.drawingml.chart+xml"/>
  <Override PartName="/ppt/theme/themeOverride6.xml" ContentType="application/vnd.openxmlformats-officedocument.themeOverr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theme/themeOverride7.xml" ContentType="application/vnd.openxmlformats-officedocument.themeOverride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3" r:id="rId7"/>
    <p:sldId id="284" r:id="rId8"/>
    <p:sldId id="270" r:id="rId9"/>
    <p:sldId id="288" r:id="rId10"/>
    <p:sldId id="267" r:id="rId11"/>
    <p:sldId id="282" r:id="rId12"/>
    <p:sldId id="283" r:id="rId13"/>
    <p:sldId id="264" r:id="rId14"/>
    <p:sldId id="285" r:id="rId15"/>
    <p:sldId id="289" r:id="rId16"/>
    <p:sldId id="290" r:id="rId17"/>
    <p:sldId id="273" r:id="rId18"/>
    <p:sldId id="274" r:id="rId19"/>
    <p:sldId id="280" r:id="rId20"/>
    <p:sldId id="266" r:id="rId21"/>
    <p:sldId id="265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28EB"/>
    <a:srgbClr val="0D057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2.xlsx"/><Relationship Id="rId1" Type="http://schemas.openxmlformats.org/officeDocument/2006/relationships/themeOverride" Target="../theme/themeOverride7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</a:t>
            </a:r>
            <a:r>
              <a:rPr lang="en-US" dirty="0" smtClean="0"/>
              <a:t> </a:t>
            </a:r>
            <a:r>
              <a:rPr lang="ru-RU" dirty="0" smtClean="0"/>
              <a:t>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137644781464959"/>
          <c:y val="0.15579489602876673"/>
          <c:w val="0.88965562206835791"/>
          <c:h val="0.534811664118697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81272.2</c:v>
                </c:pt>
                <c:pt idx="1">
                  <c:v>85129</c:v>
                </c:pt>
                <c:pt idx="2">
                  <c:v>89402.4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5330.3</c:v>
                </c:pt>
                <c:pt idx="1">
                  <c:v>3895.1</c:v>
                </c:pt>
                <c:pt idx="2">
                  <c:v>3251.3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291367.09999999998</c:v>
                </c:pt>
                <c:pt idx="1">
                  <c:v>251813.7</c:v>
                </c:pt>
                <c:pt idx="2">
                  <c:v>129959.6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4644096"/>
        <c:axId val="74658176"/>
      </c:barChart>
      <c:catAx>
        <c:axId val="74644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4658176"/>
        <c:crosses val="autoZero"/>
        <c:auto val="1"/>
        <c:lblAlgn val="ctr"/>
        <c:lblOffset val="100"/>
        <c:noMultiLvlLbl val="0"/>
      </c:catAx>
      <c:valAx>
        <c:axId val="74658176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746440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2177714717197158E-3"/>
          <c:y val="0.78938431723548708"/>
          <c:w val="0.80453725480596316"/>
          <c:h val="5.3034795820808646E-2"/>
        </c:manualLayout>
      </c:layout>
      <c:overlay val="0"/>
      <c:txPr>
        <a:bodyPr/>
        <a:lstStyle/>
        <a:p>
          <a:pPr algn="l">
            <a:defRPr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 b="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788514239158609E-2"/>
          <c:y val="3.1238234331987805E-2"/>
          <c:w val="0.90239302114579867"/>
          <c:h val="0.739673793961164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53753.7</c:v>
                </c:pt>
                <c:pt idx="1">
                  <c:v>37328.93</c:v>
                </c:pt>
                <c:pt idx="2">
                  <c:v>18077.830000000002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174372.81</c:v>
                </c:pt>
                <c:pt idx="1">
                  <c:v>122591.36</c:v>
                </c:pt>
                <c:pt idx="2">
                  <c:v>69732.12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1215.0999999999999</c:v>
                </c:pt>
                <c:pt idx="1">
                  <c:v>1165.0999999999999</c:v>
                </c:pt>
                <c:pt idx="2">
                  <c:v>1165.0999999999999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Другие вопросы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9308.7800000000007</c:v>
                </c:pt>
                <c:pt idx="1">
                  <c:v>9308.7800000000007</c:v>
                </c:pt>
                <c:pt idx="2">
                  <c:v>9308.7800000000007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7514624"/>
        <c:axId val="77516160"/>
        <c:axId val="0"/>
      </c:bar3DChart>
      <c:catAx>
        <c:axId val="7751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516160"/>
        <c:crosses val="autoZero"/>
        <c:auto val="1"/>
        <c:lblAlgn val="ctr"/>
        <c:lblOffset val="100"/>
        <c:noMultiLvlLbl val="0"/>
      </c:catAx>
      <c:valAx>
        <c:axId val="77516160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775146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9988843832166758E-3"/>
          <c:y val="0.86094851343677858"/>
          <c:w val="0.98200223123356667"/>
          <c:h val="0.124354045538150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842323075213863E-2"/>
          <c:y val="4.6487697354614922E-2"/>
          <c:w val="0.89527378902344179"/>
          <c:h val="0.6699282641434902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31990.92</c:v>
                </c:pt>
                <c:pt idx="1">
                  <c:v>61824.87</c:v>
                </c:pt>
                <c:pt idx="2">
                  <c:v>22548.959999999999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408128"/>
        <c:axId val="77409664"/>
        <c:axId val="0"/>
      </c:bar3DChart>
      <c:catAx>
        <c:axId val="7740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409664"/>
        <c:crosses val="autoZero"/>
        <c:auto val="1"/>
        <c:lblAlgn val="ctr"/>
        <c:lblOffset val="100"/>
        <c:noMultiLvlLbl val="0"/>
      </c:catAx>
      <c:valAx>
        <c:axId val="77409664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77408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7323584416546312E-3"/>
          <c:y val="0.81832265550741279"/>
          <c:w val="0.98344917694330258"/>
          <c:h val="0.166814798355738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312067177720986E-2"/>
          <c:y val="4.1588550346257823E-2"/>
          <c:w val="0.57780906288190204"/>
          <c:h val="0.858545423965238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Социальное обеспечение населения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1654.56</c:v>
                </c:pt>
                <c:pt idx="1">
                  <c:v>1739.71</c:v>
                </c:pt>
                <c:pt idx="2">
                  <c:v>1665.32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Охрана семьи и детства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1814</c:v>
                </c:pt>
                <c:pt idx="1">
                  <c:v>1814</c:v>
                </c:pt>
                <c:pt idx="2">
                  <c:v>1814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665600"/>
        <c:axId val="78667136"/>
        <c:axId val="0"/>
      </c:bar3DChart>
      <c:catAx>
        <c:axId val="7866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667136"/>
        <c:crosses val="autoZero"/>
        <c:auto val="1"/>
        <c:lblAlgn val="ctr"/>
        <c:lblOffset val="100"/>
        <c:noMultiLvlLbl val="0"/>
      </c:catAx>
      <c:valAx>
        <c:axId val="78667136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78665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234490149242677"/>
          <c:y val="0.18143354442099027"/>
          <c:w val="0.30883663389253047"/>
          <c:h val="0.3603311051858434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depthPercent val="4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77546240"/>
        <c:axId val="77547776"/>
        <c:axId val="0"/>
      </c:bar3DChart>
      <c:catAx>
        <c:axId val="77546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7547776"/>
        <c:crosses val="autoZero"/>
        <c:auto val="1"/>
        <c:lblAlgn val="ctr"/>
        <c:lblOffset val="100"/>
        <c:noMultiLvlLbl val="0"/>
      </c:catAx>
      <c:valAx>
        <c:axId val="775477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7546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Налоговые доходы </a:t>
            </a:r>
          </a:p>
          <a:p>
            <a:pPr>
              <a:defRPr/>
            </a:pPr>
            <a:r>
              <a:rPr lang="ru-RU" dirty="0"/>
              <a:t>тыс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137644781464959"/>
          <c:y val="0.15579489602876673"/>
          <c:w val="0.88965562206835791"/>
          <c:h val="0.534811664118697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прибыль, доходы 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40289.300000000003</c:v>
                </c:pt>
                <c:pt idx="1">
                  <c:v>42303.8</c:v>
                </c:pt>
                <c:pt idx="2">
                  <c:v>44419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11615.7</c:v>
                </c:pt>
                <c:pt idx="1">
                  <c:v>12225.5</c:v>
                </c:pt>
                <c:pt idx="2">
                  <c:v>12681.3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5732.6</c:v>
                </c:pt>
                <c:pt idx="1">
                  <c:v>6019.2</c:v>
                </c:pt>
                <c:pt idx="2">
                  <c:v>6320.2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Налоги, сборы и регулярные платежи за пользование природными ресурсами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14220</c:v>
                </c:pt>
                <c:pt idx="1">
                  <c:v>14760</c:v>
                </c:pt>
                <c:pt idx="2">
                  <c:v>15390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Госпошлина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809.4</c:v>
                </c:pt>
                <c:pt idx="1">
                  <c:v>842.4</c:v>
                </c:pt>
                <c:pt idx="2">
                  <c:v>876.4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8605.2000000000007</c:v>
                </c:pt>
                <c:pt idx="1">
                  <c:v>8978.1</c:v>
                </c:pt>
                <c:pt idx="2">
                  <c:v>9715.5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4716288"/>
        <c:axId val="74717824"/>
      </c:barChart>
      <c:catAx>
        <c:axId val="7471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4717824"/>
        <c:crosses val="autoZero"/>
        <c:auto val="1"/>
        <c:lblAlgn val="ctr"/>
        <c:lblOffset val="100"/>
        <c:noMultiLvlLbl val="0"/>
      </c:catAx>
      <c:valAx>
        <c:axId val="74717824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747162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2177714717197158E-3"/>
          <c:y val="0.74715505006485972"/>
          <c:w val="0.98411746623256546"/>
          <c:h val="0.25284494993514023"/>
        </c:manualLayout>
      </c:layout>
      <c:overlay val="0"/>
      <c:txPr>
        <a:bodyPr/>
        <a:lstStyle/>
        <a:p>
          <a:pPr algn="l">
            <a:defRPr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 b="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Неналоговые </a:t>
            </a:r>
            <a:r>
              <a:rPr lang="ru-RU" dirty="0"/>
              <a:t>доходы </a:t>
            </a:r>
          </a:p>
          <a:p>
            <a:pPr>
              <a:defRPr/>
            </a:pPr>
            <a:r>
              <a:rPr lang="ru-RU" dirty="0"/>
              <a:t>тыс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137644781464959"/>
          <c:y val="0.15579489602876673"/>
          <c:w val="0.88965562206835791"/>
          <c:h val="0.534811664118697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2910.3</c:v>
                </c:pt>
                <c:pt idx="1">
                  <c:v>2975.1</c:v>
                </c:pt>
                <c:pt idx="2">
                  <c:v>2931.3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Плата за неготивное воздействие на окружающую среду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120</c:v>
                </c:pt>
                <c:pt idx="1">
                  <c:v>120</c:v>
                </c:pt>
                <c:pt idx="2">
                  <c:v>120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2200</c:v>
                </c:pt>
                <c:pt idx="1">
                  <c:v>700</c:v>
                </c:pt>
                <c:pt idx="2">
                  <c:v>100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Штрафы,санкции, возмещение ущерба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110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неналоговые доходы бюджетов поселений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4856704"/>
        <c:axId val="74874880"/>
      </c:barChart>
      <c:catAx>
        <c:axId val="7485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4874880"/>
        <c:crosses val="autoZero"/>
        <c:auto val="1"/>
        <c:lblAlgn val="ctr"/>
        <c:lblOffset val="100"/>
        <c:noMultiLvlLbl val="0"/>
      </c:catAx>
      <c:valAx>
        <c:axId val="74874880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748567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2177714717197158E-3"/>
          <c:y val="0.74715505006485972"/>
          <c:w val="0.98411746623256546"/>
          <c:h val="0.25284494993514023"/>
        </c:manualLayout>
      </c:layout>
      <c:overlay val="0"/>
      <c:txPr>
        <a:bodyPr/>
        <a:lstStyle/>
        <a:p>
          <a:pPr algn="l">
            <a:defRPr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 b="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267859126763716E-3"/>
          <c:y val="9.6206517177103781E-2"/>
          <c:w val="0.97773638577195121"/>
          <c:h val="0.598339767803577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3"/>
          <c:dPt>
            <c:idx val="2"/>
            <c:bubble3D val="0"/>
            <c:explosion val="0"/>
          </c:dPt>
          <c:dLbls>
            <c:numFmt formatCode="#,##0.0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  бюджетам субъектов Российской Федерации и муниципальных образований</c:v>
                </c:pt>
                <c:pt idx="1">
                  <c:v>Субсидии бюджетам субъектов Российской Федерации и муниципальных образований (межбюджетные субсидии)</c:v>
                </c:pt>
                <c:pt idx="2">
                  <c:v>Субвенции бюджетам субъектов Российской Федерации и муниципальных образований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81524.5</c:v>
                </c:pt>
                <c:pt idx="1">
                  <c:v>48065.1</c:v>
                </c:pt>
                <c:pt idx="2">
                  <c:v>130148.6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7.4142224937969849E-3"/>
          <c:y val="0.73725758866298807"/>
          <c:w val="0.98370181090989894"/>
          <c:h val="0.249413066758014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267859126763716E-3"/>
          <c:y val="9.6206517177103781E-2"/>
          <c:w val="0.97773638577195121"/>
          <c:h val="0.598339767803577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3"/>
          <c:dPt>
            <c:idx val="2"/>
            <c:bubble3D val="0"/>
            <c:explosion val="0"/>
          </c:dPt>
          <c:dLbls>
            <c:numFmt formatCode="#,##0.0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  бюджетам субъектов Российской Федерации и муниципальных образований</c:v>
                </c:pt>
                <c:pt idx="1">
                  <c:v>Субсидии бюджетам субъектов Российской Федерации и муниципальных образований (межбюджетные субсидии)</c:v>
                </c:pt>
                <c:pt idx="2">
                  <c:v>Субвенции бюджетам субъектов Российской Федерации и муниципальных образований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64725.7</c:v>
                </c:pt>
                <c:pt idx="1">
                  <c:v>59070.3</c:v>
                </c:pt>
                <c:pt idx="2">
                  <c:v>112015.1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7.4142224937969849E-3"/>
          <c:y val="0.73725758866298807"/>
          <c:w val="0.98370181090989894"/>
          <c:h val="0.249413066758014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267859126763716E-3"/>
          <c:y val="9.6206517177103781E-2"/>
          <c:w val="0.97773638577195121"/>
          <c:h val="0.598339767803577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3"/>
          <c:dPt>
            <c:idx val="2"/>
            <c:bubble3D val="0"/>
            <c:explosion val="0"/>
          </c:dPt>
          <c:dLbls>
            <c:numFmt formatCode="#,##0.0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  бюджетам субъектов Российской Федерации и муниципальных образований</c:v>
                </c:pt>
                <c:pt idx="1">
                  <c:v>Субсидии бюджетам субъектов Российской Федерации и муниципальных образований (межбюджетные субсидии)</c:v>
                </c:pt>
                <c:pt idx="2">
                  <c:v>Субвенции бюджетам субъектов Российской Федерации и муниципальных образований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64725.7</c:v>
                </c:pt>
                <c:pt idx="1">
                  <c:v>11795.1</c:v>
                </c:pt>
                <c:pt idx="2">
                  <c:v>43436.2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7.4142224937969849E-3"/>
          <c:y val="0.73725758866298807"/>
          <c:w val="0.98370181090989894"/>
          <c:h val="0.249413066758014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051572973373329E-2"/>
          <c:y val="2.6914640657210928E-2"/>
          <c:w val="0.54181699718549792"/>
          <c:h val="0.916986075621227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 государственные вопросы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42790.47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2893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9135.7999999999993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ЖКХ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8653.5400000000009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265840.37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Культура, кинематография и среда массовой информации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General</c:formatCode>
                <c:ptCount val="1"/>
                <c:pt idx="0">
                  <c:v>31990.92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Лист1!$I$2</c:f>
              <c:numCache>
                <c:formatCode>General</c:formatCode>
                <c:ptCount val="1"/>
                <c:pt idx="0">
                  <c:v>5054.16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Лист1!$J$2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Межбюджетные трансферты общего характера бюджетам субъектов РФ и муниципальных образований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Лист1!$K$2</c:f>
              <c:numCache>
                <c:formatCode>General</c:formatCode>
                <c:ptCount val="1"/>
                <c:pt idx="0">
                  <c:v>11561.32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Обслуживание государственного и муниципального долга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Лист1!$L$2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5928704"/>
        <c:axId val="75930240"/>
      </c:barChart>
      <c:catAx>
        <c:axId val="75928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930240"/>
        <c:crosses val="autoZero"/>
        <c:auto val="1"/>
        <c:lblAlgn val="ctr"/>
        <c:lblOffset val="100"/>
        <c:noMultiLvlLbl val="0"/>
      </c:catAx>
      <c:valAx>
        <c:axId val="75930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928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521729067140685"/>
          <c:y val="1.4697441025071289E-2"/>
          <c:w val="0.37596424471355033"/>
          <c:h val="0.9725316014270019"/>
        </c:manualLayout>
      </c:layout>
      <c:overlay val="0"/>
      <c:txPr>
        <a:bodyPr/>
        <a:lstStyle/>
        <a:p>
          <a:pPr>
            <a:defRPr sz="1000" kern="12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6051572973373329E-2"/>
          <c:y val="2.6914640657210928E-2"/>
          <c:w val="0.54181699718549792"/>
          <c:h val="0.916986075621227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 государственные вопросы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42708.47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2893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9508.7000000000007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ЖКХ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7966.19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195941.33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Культура, кинематография и среда массовой информации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General</c:formatCode>
                <c:ptCount val="1"/>
                <c:pt idx="0">
                  <c:v>61824.87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Лист1!$I$2</c:f>
              <c:numCache>
                <c:formatCode>General</c:formatCode>
                <c:ptCount val="1"/>
                <c:pt idx="0">
                  <c:v>5139.3100000000004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Лист1!$J$2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Межбюджетные трансферты общего характера бюджетам субъектов РФ и муниципальных образований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Лист1!$K$2</c:f>
              <c:numCache>
                <c:formatCode>General</c:formatCode>
                <c:ptCount val="1"/>
                <c:pt idx="0">
                  <c:v>10962.1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Обслуживание государственного и муниципального долга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Лист1!$L$2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6915072"/>
        <c:axId val="76916608"/>
      </c:barChart>
      <c:catAx>
        <c:axId val="7691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6916608"/>
        <c:crosses val="autoZero"/>
        <c:auto val="1"/>
        <c:lblAlgn val="ctr"/>
        <c:lblOffset val="100"/>
        <c:noMultiLvlLbl val="0"/>
      </c:catAx>
      <c:valAx>
        <c:axId val="76916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915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521729067140685"/>
          <c:y val="1.4697441025071289E-2"/>
          <c:w val="0.37596424471355033"/>
          <c:h val="0.9725316014270019"/>
        </c:manualLayout>
      </c:layout>
      <c:overlay val="0"/>
      <c:txPr>
        <a:bodyPr/>
        <a:lstStyle/>
        <a:p>
          <a:pPr>
            <a:defRPr sz="1000" kern="12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6051572973373329E-2"/>
          <c:y val="2.6914640657210928E-2"/>
          <c:w val="0.54181699718549792"/>
          <c:h val="0.916986075621227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 государственные вопросы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42656.57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2893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10246.1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ЖКХ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1592.82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118728.8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Культура, кинематография и среда массовой информации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General</c:formatCode>
                <c:ptCount val="1"/>
                <c:pt idx="0">
                  <c:v>22548.959999999999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Лист1!$I$2</c:f>
              <c:numCache>
                <c:formatCode>General</c:formatCode>
                <c:ptCount val="1"/>
                <c:pt idx="0">
                  <c:v>5064.92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Лист1!$J$2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Межбюджетные трансферты общего характера бюджетам субъектов РФ и муниципальных образований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Лист1!$K$2</c:f>
              <c:numCache>
                <c:formatCode>General</c:formatCode>
                <c:ptCount val="1"/>
                <c:pt idx="0">
                  <c:v>10962.1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Обслуживание государственного и муниципального долга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Лист1!$L$2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7343744"/>
        <c:axId val="77357824"/>
      </c:barChart>
      <c:catAx>
        <c:axId val="77343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357824"/>
        <c:crosses val="autoZero"/>
        <c:auto val="1"/>
        <c:lblAlgn val="ctr"/>
        <c:lblOffset val="100"/>
        <c:noMultiLvlLbl val="0"/>
      </c:catAx>
      <c:valAx>
        <c:axId val="77357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343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521729067140685"/>
          <c:y val="1.4697441025071289E-2"/>
          <c:w val="0.37596424471355033"/>
          <c:h val="0.9725316014270019"/>
        </c:manualLayout>
      </c:layout>
      <c:overlay val="0"/>
      <c:txPr>
        <a:bodyPr/>
        <a:lstStyle/>
        <a:p>
          <a:pPr>
            <a:defRPr sz="1000" kern="12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25EA8-75C2-4B04-AF80-1946877B5841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E0E50-9177-4E88-8F1E-A4B84B5DCC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085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E0E50-9177-4E88-8F1E-A4B84B5DCC2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E0E50-9177-4E88-8F1E-A4B84B5DCC2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E0E50-9177-4E88-8F1E-A4B84B5DCC2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AC13077-A945-4653-903D-B51A62DFAB13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9E6B48F7-7F18-42B5-B4F5-0FD29F0F6C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3077-A945-4653-903D-B51A62DFAB13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6B48F7-7F18-42B5-B4F5-0FD29F0F6C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3077-A945-4653-903D-B51A62DFAB13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6B48F7-7F18-42B5-B4F5-0FD29F0F6C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3077-A945-4653-903D-B51A62DFAB13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6B48F7-7F18-42B5-B4F5-0FD29F0F6C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AAC13077-A945-4653-903D-B51A62DFAB13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9E6B48F7-7F18-42B5-B4F5-0FD29F0F6C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3077-A945-4653-903D-B51A62DFAB13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6B48F7-7F18-42B5-B4F5-0FD29F0F6C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3077-A945-4653-903D-B51A62DFAB13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6B48F7-7F18-42B5-B4F5-0FD29F0F6C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3077-A945-4653-903D-B51A62DFAB13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6B48F7-7F18-42B5-B4F5-0FD29F0F6C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3077-A945-4653-903D-B51A62DFAB13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6B48F7-7F18-42B5-B4F5-0FD29F0F6C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3077-A945-4653-903D-B51A62DFAB13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6B48F7-7F18-42B5-B4F5-0FD29F0F6C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3077-A945-4653-903D-B51A62DFAB13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6B48F7-7F18-42B5-B4F5-0FD29F0F6C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E6B48F7-7F18-42B5-B4F5-0FD29F0F6C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C13077-A945-4653-903D-B51A62DFAB13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&#1063;&#1086;&#1081;&#1089;&#1082;&#1080;&#1081;-&#1088;&#1072;&#1081;&#1086;&#1085;.&#1088;&#1092;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845588"/>
            <a:ext cx="6408712" cy="8237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20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гг.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068960"/>
            <a:ext cx="6408712" cy="2376264"/>
          </a:xfrm>
        </p:spPr>
        <p:txBody>
          <a:bodyPr anchor="b">
            <a:norm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b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 «</a:t>
            </a:r>
            <a:r>
              <a:rPr lang="ru-RU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Чойский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587129"/>
              </p:ext>
            </p:extLst>
          </p:nvPr>
        </p:nvGraphicFramePr>
        <p:xfrm>
          <a:off x="107504" y="1556792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24936" cy="1152128"/>
          </a:xfrm>
        </p:spPr>
        <p:txBody>
          <a:bodyPr anchor="t">
            <a:normAutofit/>
          </a:bodyPr>
          <a:lstStyle/>
          <a:p>
            <a:pPr algn="l"/>
            <a:r>
              <a:rPr lang="ru-RU" sz="3200" b="1" dirty="0" smtClean="0">
                <a:solidFill>
                  <a:srgbClr val="1328EB"/>
                </a:solidFill>
                <a:latin typeface="Times New Roman" pitchFamily="18" charset="0"/>
                <a:cs typeface="Times New Roman" pitchFamily="18" charset="0"/>
              </a:rPr>
              <a:t>Структура межбюджетных трансфертов</a:t>
            </a:r>
            <a:endParaRPr lang="ru-RU" sz="3200" b="1" dirty="0">
              <a:solidFill>
                <a:srgbClr val="1328E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052736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89084"/>
              </p:ext>
            </p:extLst>
          </p:nvPr>
        </p:nvGraphicFramePr>
        <p:xfrm>
          <a:off x="107504" y="1556792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1052736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97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949072"/>
              </p:ext>
            </p:extLst>
          </p:nvPr>
        </p:nvGraphicFramePr>
        <p:xfrm>
          <a:off x="107504" y="1556792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1052736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91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435280" cy="4032448"/>
          </a:xfrm>
        </p:spPr>
        <p:txBody>
          <a:bodyPr anchor="b">
            <a:normAutofit/>
          </a:bodyPr>
          <a:lstStyle/>
          <a:p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24936" cy="1152128"/>
          </a:xfrm>
        </p:spPr>
        <p:txBody>
          <a:bodyPr anchor="t">
            <a:normAutofit/>
          </a:bodyPr>
          <a:lstStyle/>
          <a:p>
            <a:pPr algn="l"/>
            <a:r>
              <a:rPr lang="ru-RU" sz="3200" b="1" dirty="0" smtClean="0">
                <a:solidFill>
                  <a:srgbClr val="1328EB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</a:t>
            </a:r>
            <a:endParaRPr lang="ru-RU" sz="3200" b="1" dirty="0">
              <a:solidFill>
                <a:srgbClr val="1328E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58827225"/>
              </p:ext>
            </p:extLst>
          </p:nvPr>
        </p:nvGraphicFramePr>
        <p:xfrm>
          <a:off x="107504" y="1556792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1520" y="1052736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82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8365798"/>
              </p:ext>
            </p:extLst>
          </p:nvPr>
        </p:nvGraphicFramePr>
        <p:xfrm>
          <a:off x="107504" y="1556792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1520" y="1052736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93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58411792"/>
              </p:ext>
            </p:extLst>
          </p:nvPr>
        </p:nvGraphicFramePr>
        <p:xfrm>
          <a:off x="107504" y="1556792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1520" y="1052736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24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807339"/>
              </p:ext>
            </p:extLst>
          </p:nvPr>
        </p:nvGraphicFramePr>
        <p:xfrm>
          <a:off x="107504" y="1556792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24936" cy="1152128"/>
          </a:xfrm>
        </p:spPr>
        <p:txBody>
          <a:bodyPr anchor="t">
            <a:normAutofit/>
          </a:bodyPr>
          <a:lstStyle/>
          <a:p>
            <a:pPr algn="l"/>
            <a:r>
              <a:rPr lang="ru-RU" sz="3200" b="1" dirty="0" smtClean="0">
                <a:solidFill>
                  <a:srgbClr val="1328EB"/>
                </a:solidFill>
                <a:latin typeface="Times New Roman" pitchFamily="18" charset="0"/>
                <a:cs typeface="Times New Roman" pitchFamily="18" charset="0"/>
              </a:rPr>
              <a:t>Расходы бюджета на образование</a:t>
            </a:r>
            <a:endParaRPr lang="ru-RU" sz="3200" b="1" dirty="0">
              <a:solidFill>
                <a:srgbClr val="1328E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83107"/>
              </p:ext>
            </p:extLst>
          </p:nvPr>
        </p:nvGraphicFramePr>
        <p:xfrm>
          <a:off x="107504" y="1556792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1224136"/>
          </a:xfrm>
        </p:spPr>
        <p:txBody>
          <a:bodyPr anchor="t">
            <a:normAutofit/>
          </a:bodyPr>
          <a:lstStyle/>
          <a:p>
            <a:pPr algn="l"/>
            <a:r>
              <a:rPr lang="ru-RU" sz="3200" b="1" dirty="0" smtClean="0">
                <a:solidFill>
                  <a:srgbClr val="1328EB"/>
                </a:solidFill>
                <a:latin typeface="Times New Roman" pitchFamily="18" charset="0"/>
                <a:cs typeface="Times New Roman" pitchFamily="18" charset="0"/>
              </a:rPr>
              <a:t>Расходы бюджета на культуру, физическую культуру и спорт</a:t>
            </a:r>
            <a:endParaRPr lang="ru-RU" sz="3200" b="1" dirty="0">
              <a:solidFill>
                <a:srgbClr val="1328E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415976"/>
              </p:ext>
            </p:extLst>
          </p:nvPr>
        </p:nvGraphicFramePr>
        <p:xfrm>
          <a:off x="107504" y="1556792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24936" cy="1152128"/>
          </a:xfrm>
        </p:spPr>
        <p:txBody>
          <a:bodyPr anchor="t">
            <a:normAutofit/>
          </a:bodyPr>
          <a:lstStyle/>
          <a:p>
            <a:pPr algn="l"/>
            <a:r>
              <a:rPr lang="ru-RU" sz="3200" b="1" dirty="0" smtClean="0">
                <a:solidFill>
                  <a:srgbClr val="1328EB"/>
                </a:solidFill>
                <a:latin typeface="Times New Roman" pitchFamily="18" charset="0"/>
                <a:cs typeface="Times New Roman" pitchFamily="18" charset="0"/>
              </a:rPr>
              <a:t>Расходы бюджета на социальную политику</a:t>
            </a:r>
            <a:endParaRPr lang="ru-RU" sz="3200" b="1" dirty="0">
              <a:solidFill>
                <a:srgbClr val="1328E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97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5040560"/>
          </a:xfrm>
        </p:spPr>
        <p:txBody>
          <a:bodyPr anchor="t">
            <a:normAutofit/>
          </a:bodyPr>
          <a:lstStyle/>
          <a:p>
            <a:pPr marL="361950" indent="-361950">
              <a:buFont typeface="Wingdings 3"/>
              <a:buChar char="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Составление проекта бюджета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осуществляется исполнительными органами власти.</a:t>
            </a:r>
          </a:p>
          <a:p>
            <a:pPr marL="361950" indent="-36195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1950" indent="-361950">
              <a:buFont typeface="Wingdings 3"/>
              <a:buChar char="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Рассмотрение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утверждение бюджетов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осуществляется законодательными органами (Федеральным Собранием (Парламентом) РФ, представительными органами субъектов федерации и местными органами самоуправления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61950" indent="-36195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61950" indent="-361950">
              <a:buFont typeface="Wingdings 3"/>
              <a:buChar char="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Исполнение бюджета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начинается после его утверждения законодательными органами. Исполнительные органы организуют исполнение бюджета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1950" indent="-36195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1950" indent="-361950">
              <a:buFont typeface="Wingdings 3"/>
              <a:buChar char="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Составление отчета об исполнении бюджета и утверждение его в законодательных органах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власти.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1224136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solidFill>
                  <a:srgbClr val="1328EB"/>
                </a:solidFill>
                <a:latin typeface="Times New Roman" pitchFamily="18" charset="0"/>
                <a:cs typeface="Times New Roman" pitchFamily="18" charset="0"/>
              </a:rPr>
              <a:t>Основные этапы бюджетного </a:t>
            </a:r>
            <a:r>
              <a:rPr lang="ru-RU" sz="3200" b="1" dirty="0">
                <a:solidFill>
                  <a:srgbClr val="1328EB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solidFill>
                  <a:srgbClr val="1328EB"/>
                </a:solidFill>
                <a:latin typeface="Times New Roman" pitchFamily="18" charset="0"/>
                <a:cs typeface="Times New Roman" pitchFamily="18" charset="0"/>
              </a:rPr>
              <a:t>роцесса</a:t>
            </a:r>
            <a:endParaRPr lang="ru-RU" sz="3200" b="1" dirty="0">
              <a:solidFill>
                <a:srgbClr val="1328E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541690"/>
              </p:ext>
            </p:extLst>
          </p:nvPr>
        </p:nvGraphicFramePr>
        <p:xfrm>
          <a:off x="107504" y="1556792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35280" cy="115212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solidFill>
                  <a:srgbClr val="1328EB"/>
                </a:solidFill>
                <a:latin typeface="Times New Roman" pitchFamily="18" charset="0"/>
                <a:cs typeface="Times New Roman" pitchFamily="18" charset="0"/>
              </a:rPr>
              <a:t>Средства предусмотренные на обслуживание муниципального долга</a:t>
            </a:r>
            <a:endParaRPr lang="ru-RU" sz="3200" b="1" dirty="0">
              <a:solidFill>
                <a:srgbClr val="1328E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424936" cy="5112568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rgbClr val="1328EB"/>
                </a:solidFill>
                <a:latin typeface="Times New Roman" pitchFamily="18" charset="0"/>
                <a:cs typeface="Times New Roman" pitchFamily="18" charset="0"/>
              </a:rPr>
              <a:t>Приоритетные </a:t>
            </a:r>
            <a:r>
              <a:rPr lang="ru-RU" sz="2000" dirty="0">
                <a:solidFill>
                  <a:srgbClr val="1328EB"/>
                </a:solidFill>
                <a:latin typeface="Times New Roman" pitchFamily="18" charset="0"/>
                <a:cs typeface="Times New Roman" pitchFamily="18" charset="0"/>
              </a:rPr>
              <a:t>направления расходов районного бюджета </a:t>
            </a:r>
            <a:endParaRPr lang="ru-RU" sz="2000" dirty="0" smtClean="0">
              <a:solidFill>
                <a:srgbClr val="1328EB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1328EB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solidFill>
                  <a:srgbClr val="1328EB"/>
                </a:solidFill>
                <a:latin typeface="Times New Roman" pitchFamily="18" charset="0"/>
                <a:cs typeface="Times New Roman" pitchFamily="18" charset="0"/>
              </a:rPr>
              <a:t>2021-20</a:t>
            </a:r>
            <a:r>
              <a:rPr lang="en-US" sz="2000" dirty="0" smtClean="0">
                <a:solidFill>
                  <a:srgbClr val="1328E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solidFill>
                  <a:srgbClr val="1328EB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000" dirty="0" smtClean="0">
                <a:solidFill>
                  <a:srgbClr val="1328EB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  <a:r>
              <a:rPr lang="en-US" sz="2000" dirty="0" smtClean="0">
                <a:solidFill>
                  <a:srgbClr val="1328EB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solidFill>
                <a:srgbClr val="1328EB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rgbClr val="1328EB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indent="-361950">
              <a:buFont typeface="Wingdings 3"/>
              <a:buChar char="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Безусловное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публичных нормативных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обязательств;</a:t>
            </a:r>
          </a:p>
          <a:p>
            <a:pPr marL="361950" indent="-361950">
              <a:buFont typeface="Wingdings 3"/>
              <a:buChar char="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indent="-361950">
              <a:buFont typeface="Wingdings 3"/>
              <a:buChar char="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ыплаты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оплате труда и начисления, с учетом повышения заработной платы в установленных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размерах;</a:t>
            </a:r>
          </a:p>
          <a:p>
            <a:pPr marL="361950" indent="-361950">
              <a:buFont typeface="Wingdings 3"/>
              <a:buChar char="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indent="-361950">
              <a:buFont typeface="Wingdings 3"/>
              <a:buChar char="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беспечение питанием;</a:t>
            </a:r>
          </a:p>
          <a:p>
            <a:pPr marL="361950" indent="-361950">
              <a:buFont typeface="Wingdings 3"/>
              <a:buChar char="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indent="-361950">
              <a:buFont typeface="Wingdings 3"/>
              <a:buChar char="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оммунальные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с учетом энергосберегающих мер, а так же с  использованием установленных нормативов потребления топливно-энергетических ресурсов в натуральных показателях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1224136"/>
          </a:xfrm>
        </p:spPr>
        <p:txBody>
          <a:bodyPr anchor="t">
            <a:normAutofit/>
          </a:bodyPr>
          <a:lstStyle/>
          <a:p>
            <a:pPr algn="l"/>
            <a:r>
              <a:rPr lang="ru-RU" sz="3200" b="1" dirty="0" smtClean="0">
                <a:solidFill>
                  <a:srgbClr val="1328EB"/>
                </a:solidFill>
                <a:latin typeface="Times New Roman" pitchFamily="18" charset="0"/>
                <a:cs typeface="Times New Roman" pitchFamily="18" charset="0"/>
              </a:rPr>
              <a:t>Приоритетные направления расходования средств бюджета</a:t>
            </a:r>
            <a:endParaRPr lang="ru-RU" sz="3200" b="1" dirty="0">
              <a:solidFill>
                <a:srgbClr val="1328E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04864"/>
            <a:ext cx="8424936" cy="4392488"/>
          </a:xfrm>
        </p:spPr>
        <p:txBody>
          <a:bodyPr anchor="t">
            <a:normAutofit/>
          </a:bodyPr>
          <a:lstStyle/>
          <a:p>
            <a:pPr marL="361950" indent="-361950">
              <a:buFont typeface="Wingdings 3"/>
              <a:buChar char="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публичных слушаниях по проектам решений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бюджете района на очередной финансовый год и об исполнении бюджета района за отчетный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год.</a:t>
            </a:r>
          </a:p>
          <a:p>
            <a:pPr marL="361950" indent="-361950">
              <a:buFont typeface="Wingdings 3"/>
              <a:buChar char="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indent="-361950">
              <a:buFont typeface="Wingdings 3"/>
              <a:buChar char="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Публикация информации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муниципальных финансах района и бюджетном процессе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СМИ</a:t>
            </a:r>
          </a:p>
          <a:p>
            <a:pPr marL="361950" indent="-361950">
              <a:buFont typeface="Wingdings 3"/>
              <a:buChar char="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indent="-361950">
              <a:buFont typeface="Wingdings 3"/>
              <a:buChar char="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сети Интернет на сайте администрации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 «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Чойский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 по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адресу: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www.Чойский-район.рф/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1656184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>
                <a:solidFill>
                  <a:srgbClr val="1328EB"/>
                </a:solidFill>
                <a:latin typeface="Times New Roman" pitchFamily="18" charset="0"/>
                <a:cs typeface="Times New Roman" pitchFamily="18" charset="0"/>
              </a:rPr>
              <a:t>Обеспечение доступности для населения информации о бюджетном процессе, бюджетных </a:t>
            </a:r>
            <a:r>
              <a:rPr lang="ru-RU" sz="3200" b="1" dirty="0" smtClean="0">
                <a:solidFill>
                  <a:srgbClr val="1328EB"/>
                </a:solidFill>
                <a:latin typeface="Times New Roman" pitchFamily="18" charset="0"/>
                <a:cs typeface="Times New Roman" pitchFamily="18" charset="0"/>
              </a:rPr>
              <a:t>услугах</a:t>
            </a:r>
            <a:endParaRPr lang="ru-RU" sz="3200" dirty="0">
              <a:solidFill>
                <a:srgbClr val="1328E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424936" cy="5040560"/>
          </a:xfrm>
        </p:spPr>
        <p:txBody>
          <a:bodyPr anchor="t">
            <a:normAutofit/>
          </a:bodyPr>
          <a:lstStyle/>
          <a:p>
            <a:pPr marL="361950" indent="-361950">
              <a:buFont typeface="Wingdings 3"/>
              <a:buChar char=""/>
            </a:pP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Чойский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районный Совет депутатов</a:t>
            </a:r>
          </a:p>
          <a:p>
            <a:pPr marL="361950" indent="-361950">
              <a:buFont typeface="Wingdings 3"/>
              <a:buChar char="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 Муниципального образования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Чойский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</a:t>
            </a:r>
          </a:p>
          <a:p>
            <a:pPr marL="361950" indent="-361950">
              <a:buFont typeface="Wingdings 3"/>
              <a:buChar char="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Финансовый отдел администрации муниципального образования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Чойский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</a:t>
            </a:r>
          </a:p>
          <a:p>
            <a:pPr marL="361950" indent="-361950">
              <a:buFont typeface="Wingdings 3"/>
              <a:buChar char="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Контрольно-счетный орган муниципального образования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Чойский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</a:t>
            </a:r>
          </a:p>
          <a:p>
            <a:pPr marL="361950" indent="-361950">
              <a:buFont typeface="Wingdings 3"/>
              <a:buChar char="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Главные распорядители бюджетных средств</a:t>
            </a:r>
          </a:p>
          <a:p>
            <a:pPr marL="361950" indent="-361950">
              <a:buFont typeface="Wingdings 3"/>
              <a:buChar char="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Распорядители бюджетных средств</a:t>
            </a:r>
          </a:p>
          <a:p>
            <a:pPr marL="361950" indent="-361950">
              <a:buFont typeface="Wingdings 3"/>
              <a:buChar char="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Получатели бюджетных средств</a:t>
            </a:r>
          </a:p>
          <a:p>
            <a:pPr marL="361950" indent="-361950">
              <a:buFont typeface="Wingdings 3"/>
              <a:buChar char="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Администраторы поступлений в местный бюджет</a:t>
            </a:r>
          </a:p>
          <a:p>
            <a:pPr marL="361950" indent="-361950">
              <a:buFont typeface="Wingdings 3"/>
              <a:buChar char="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органы, на которые возложены полномочия по регулированию бюджетных правоотношений и осуществлению бюджетного процесса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1224136"/>
          </a:xfrm>
        </p:spPr>
        <p:txBody>
          <a:bodyPr anchor="t">
            <a:normAutofit/>
          </a:bodyPr>
          <a:lstStyle/>
          <a:p>
            <a:pPr algn="l"/>
            <a:r>
              <a:rPr lang="ru-RU" sz="3200" b="1" dirty="0" smtClean="0">
                <a:solidFill>
                  <a:srgbClr val="1328EB"/>
                </a:solidFill>
                <a:latin typeface="Times New Roman" pitchFamily="18" charset="0"/>
                <a:cs typeface="Times New Roman" pitchFamily="18" charset="0"/>
              </a:rPr>
              <a:t>Участники бюджетного процесса</a:t>
            </a:r>
            <a:endParaRPr lang="ru-RU" sz="3200" b="1" dirty="0">
              <a:solidFill>
                <a:srgbClr val="1328E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424936" cy="5112568"/>
          </a:xfrm>
        </p:spPr>
        <p:txBody>
          <a:bodyPr anchor="t">
            <a:normAutofit/>
          </a:bodyPr>
          <a:lstStyle/>
          <a:p>
            <a:pPr marL="361950" indent="-361950">
              <a:buFont typeface="Wingdings 3"/>
              <a:buChar char="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Составление проекта бюджета – до 15 ноября текущего финансового года</a:t>
            </a:r>
          </a:p>
          <a:p>
            <a:pPr marL="361950" indent="-361950">
              <a:buFont typeface="Wingdings 3"/>
              <a:buChar char="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indent="-361950">
              <a:buFont typeface="Wingdings 3"/>
              <a:buChar char="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Рассмотрение проекта бюджета – не позднее 30 дней со дня вынесения на рассмотрение в Районный Совет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депутатов</a:t>
            </a:r>
          </a:p>
          <a:p>
            <a:pPr marL="361950" indent="-361950">
              <a:buFont typeface="Wingdings 3"/>
              <a:buChar char="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indent="-361950">
              <a:buFont typeface="Wingdings 3"/>
              <a:buChar char="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Вынесение решения о бюджете - до 31 декабря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текущего финансового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marL="361950" indent="-361950">
              <a:buFont typeface="Wingdings 3"/>
              <a:buChar char="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indent="-361950">
              <a:buFont typeface="Wingdings 3"/>
              <a:buChar char="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отчета об исполнении бюджета и утверждение его в законодательных органах власти – до 1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очередного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финансового года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1224136"/>
          </a:xfrm>
        </p:spPr>
        <p:txBody>
          <a:bodyPr anchor="t">
            <a:normAutofit/>
          </a:bodyPr>
          <a:lstStyle/>
          <a:p>
            <a:pPr algn="l"/>
            <a:r>
              <a:rPr lang="ru-RU" sz="3200" b="1" dirty="0" smtClean="0">
                <a:solidFill>
                  <a:srgbClr val="1328EB"/>
                </a:solidFill>
                <a:latin typeface="Times New Roman" pitchFamily="18" charset="0"/>
                <a:cs typeface="Times New Roman" pitchFamily="18" charset="0"/>
              </a:rPr>
              <a:t>Сроки и мероприятия предусмотренные бюджетным процессом</a:t>
            </a:r>
            <a:endParaRPr lang="ru-RU" sz="3200" b="1" dirty="0">
              <a:solidFill>
                <a:srgbClr val="1328E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424936" cy="5040560"/>
          </a:xfrm>
        </p:spPr>
        <p:txBody>
          <a:bodyPr anchor="t">
            <a:noAutofit/>
          </a:bodyPr>
          <a:lstStyle/>
          <a:p>
            <a:pPr marL="361950" indent="-361950">
              <a:buFont typeface="Wingdings 3"/>
              <a:buChar char=""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Проведение эффективной бюджетной политики, направленной на наращивание собственной доходной базы, снижение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дотационности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бюджета, обеспечение сбалансированности бюджета и проведение взвешенной долговой политики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  <a:r>
              <a:rPr lang="ru-RU" sz="1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Чойский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район.</a:t>
            </a:r>
          </a:p>
          <a:p>
            <a:pPr marL="361950" indent="-361950">
              <a:buFont typeface="Wingdings 3"/>
              <a:buChar char="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улучшение условий жизни населения района, адресное решение социальных проблем, предоставление качественных государственных услуг населению.</a:t>
            </a:r>
          </a:p>
          <a:p>
            <a:pPr marL="361950" indent="-361950">
              <a:buFont typeface="Wingdings 3"/>
              <a:buChar char="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Инвентаризация и оптимизация публичных и социально обусловленных расходов  бюджета.</a:t>
            </a:r>
          </a:p>
          <a:p>
            <a:pPr marL="361950" indent="-361950">
              <a:buFont typeface="Wingdings 3"/>
              <a:buChar char="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Сохранение на уровне текущего года расходов, направляемых государственным бюджетным и автономным учреждениям в форме субсидий на оказание государственных услуг (выполнение работ), за счет создания условий и стимулов для сокращения внутренних издержек и привлечения внебюджетных средств, а также использования минимальных нормативов финансовых затрат на оказание государственных услуг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352928" cy="1224136"/>
          </a:xfrm>
        </p:spPr>
        <p:txBody>
          <a:bodyPr anchor="t">
            <a:normAutofit/>
          </a:bodyPr>
          <a:lstStyle/>
          <a:p>
            <a:pPr algn="l"/>
            <a:r>
              <a:rPr lang="ru-RU" sz="3200" b="1" dirty="0" smtClean="0">
                <a:solidFill>
                  <a:srgbClr val="1328EB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политики</a:t>
            </a:r>
            <a:endParaRPr lang="ru-RU" sz="3200" b="1" dirty="0">
              <a:solidFill>
                <a:srgbClr val="1328E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424936" cy="4032448"/>
          </a:xfrm>
        </p:spPr>
        <p:txBody>
          <a:bodyPr anchor="b">
            <a:normAutofit/>
          </a:bodyPr>
          <a:lstStyle/>
          <a:p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5552694"/>
              </p:ext>
            </p:extLst>
          </p:nvPr>
        </p:nvGraphicFramePr>
        <p:xfrm>
          <a:off x="179512" y="1556792"/>
          <a:ext cx="849694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1224136"/>
          </a:xfrm>
        </p:spPr>
        <p:txBody>
          <a:bodyPr anchor="t">
            <a:normAutofit/>
          </a:bodyPr>
          <a:lstStyle/>
          <a:p>
            <a:pPr algn="l"/>
            <a:r>
              <a:rPr lang="ru-RU" sz="3200" b="1" dirty="0" smtClean="0">
                <a:solidFill>
                  <a:srgbClr val="1328EB"/>
                </a:solidFill>
                <a:latin typeface="Times New Roman" pitchFamily="18" charset="0"/>
                <a:cs typeface="Times New Roman" pitchFamily="18" charset="0"/>
              </a:rPr>
              <a:t>Структура доходов</a:t>
            </a:r>
            <a:endParaRPr lang="ru-RU" sz="3200" b="1" dirty="0">
              <a:solidFill>
                <a:srgbClr val="1328E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40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1224136"/>
          </a:xfrm>
        </p:spPr>
        <p:txBody>
          <a:bodyPr anchor="t">
            <a:normAutofit/>
          </a:bodyPr>
          <a:lstStyle/>
          <a:p>
            <a:pPr algn="l"/>
            <a:r>
              <a:rPr lang="ru-RU" sz="3200" b="1" dirty="0" smtClean="0">
                <a:solidFill>
                  <a:srgbClr val="1328EB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</a:t>
            </a:r>
            <a:endParaRPr lang="ru-RU" sz="3200" b="1" dirty="0">
              <a:solidFill>
                <a:srgbClr val="1328E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7863629"/>
              </p:ext>
            </p:extLst>
          </p:nvPr>
        </p:nvGraphicFramePr>
        <p:xfrm>
          <a:off x="179512" y="1556792"/>
          <a:ext cx="849694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7394942"/>
              </p:ext>
            </p:extLst>
          </p:nvPr>
        </p:nvGraphicFramePr>
        <p:xfrm>
          <a:off x="179512" y="188640"/>
          <a:ext cx="8496944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269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  <a:fontScheme name="Состав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оставная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95000"/>
              <a:satMod val="300000"/>
            </a:schemeClr>
          </a:gs>
          <a:gs pos="12000">
            <a:schemeClr val="phClr">
              <a:tint val="50000"/>
              <a:shade val="90000"/>
              <a:satMod val="250000"/>
            </a:schemeClr>
          </a:gs>
          <a:gs pos="100000">
            <a:schemeClr val="phClr">
              <a:tint val="85000"/>
              <a:shade val="75000"/>
              <a:satMod val="1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75000"/>
              <a:shade val="95000"/>
              <a:satMod val="175000"/>
            </a:schemeClr>
          </a:gs>
          <a:gs pos="12000">
            <a:schemeClr val="phClr">
              <a:tint val="90000"/>
              <a:shade val="90000"/>
              <a:satMod val="150000"/>
            </a:schemeClr>
          </a:gs>
          <a:gs pos="100000">
            <a:schemeClr val="phClr">
              <a:tint val="100000"/>
              <a:shade val="75000"/>
              <a:satMod val="150000"/>
            </a:schemeClr>
          </a:gs>
        </a:gsLst>
        <a:lin ang="16200000" scaled="1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freezing" dir="t">
            <a:rot lat="0" lon="0" rev="6000000"/>
          </a:lightRig>
        </a:scene3d>
        <a:sp3d contourW="12700" prstMaterial="dkEdge">
          <a:bevelT w="44450" h="25400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100000"/>
              <a:shade val="80000"/>
              <a:satMod val="110000"/>
              <a:lumMod val="80000"/>
            </a:schemeClr>
          </a:gs>
          <a:gs pos="79000">
            <a:schemeClr val="phClr">
              <a:tint val="100000"/>
              <a:shade val="90000"/>
              <a:satMod val="105000"/>
              <a:lumMod val="100000"/>
            </a:schemeClr>
          </a:gs>
          <a:gs pos="100000">
            <a:schemeClr val="phClr">
              <a:tint val="95000"/>
              <a:shade val="100000"/>
              <a:satMod val="110000"/>
              <a:lumMod val="115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shade val="100000"/>
              <a:satMod val="100000"/>
              <a:lumMod val="110000"/>
            </a:schemeClr>
          </a:gs>
          <a:gs pos="83000">
            <a:schemeClr val="phClr">
              <a:shade val="75000"/>
              <a:satMod val="200000"/>
            </a:schemeClr>
          </a:gs>
          <a:gs pos="100000">
            <a:schemeClr val="phClr">
              <a:shade val="90000"/>
              <a:satMod val="200000"/>
            </a:schemeClr>
          </a:gs>
        </a:gsLst>
        <a:path path="circle">
          <a:fillToRect l="75000" t="100000" b="30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  <a:fontScheme name="Состав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оставная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95000"/>
              <a:satMod val="300000"/>
            </a:schemeClr>
          </a:gs>
          <a:gs pos="12000">
            <a:schemeClr val="phClr">
              <a:tint val="50000"/>
              <a:shade val="90000"/>
              <a:satMod val="250000"/>
            </a:schemeClr>
          </a:gs>
          <a:gs pos="100000">
            <a:schemeClr val="phClr">
              <a:tint val="85000"/>
              <a:shade val="75000"/>
              <a:satMod val="1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75000"/>
              <a:shade val="95000"/>
              <a:satMod val="175000"/>
            </a:schemeClr>
          </a:gs>
          <a:gs pos="12000">
            <a:schemeClr val="phClr">
              <a:tint val="90000"/>
              <a:shade val="90000"/>
              <a:satMod val="150000"/>
            </a:schemeClr>
          </a:gs>
          <a:gs pos="100000">
            <a:schemeClr val="phClr">
              <a:tint val="100000"/>
              <a:shade val="75000"/>
              <a:satMod val="150000"/>
            </a:schemeClr>
          </a:gs>
        </a:gsLst>
        <a:lin ang="16200000" scaled="1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freezing" dir="t">
            <a:rot lat="0" lon="0" rev="6000000"/>
          </a:lightRig>
        </a:scene3d>
        <a:sp3d contourW="12700" prstMaterial="dkEdge">
          <a:bevelT w="44450" h="25400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100000"/>
              <a:shade val="80000"/>
              <a:satMod val="110000"/>
              <a:lumMod val="80000"/>
            </a:schemeClr>
          </a:gs>
          <a:gs pos="79000">
            <a:schemeClr val="phClr">
              <a:tint val="100000"/>
              <a:shade val="90000"/>
              <a:satMod val="105000"/>
              <a:lumMod val="100000"/>
            </a:schemeClr>
          </a:gs>
          <a:gs pos="100000">
            <a:schemeClr val="phClr">
              <a:tint val="95000"/>
              <a:shade val="100000"/>
              <a:satMod val="110000"/>
              <a:lumMod val="115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shade val="100000"/>
              <a:satMod val="100000"/>
              <a:lumMod val="110000"/>
            </a:schemeClr>
          </a:gs>
          <a:gs pos="83000">
            <a:schemeClr val="phClr">
              <a:shade val="75000"/>
              <a:satMod val="200000"/>
            </a:schemeClr>
          </a:gs>
          <a:gs pos="100000">
            <a:schemeClr val="phClr">
              <a:shade val="90000"/>
              <a:satMod val="200000"/>
            </a:schemeClr>
          </a:gs>
        </a:gsLst>
        <a:path path="circle">
          <a:fillToRect l="75000" t="100000" b="30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  <a:fontScheme name="Состав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оставная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95000"/>
              <a:satMod val="300000"/>
            </a:schemeClr>
          </a:gs>
          <a:gs pos="12000">
            <a:schemeClr val="phClr">
              <a:tint val="50000"/>
              <a:shade val="90000"/>
              <a:satMod val="250000"/>
            </a:schemeClr>
          </a:gs>
          <a:gs pos="100000">
            <a:schemeClr val="phClr">
              <a:tint val="85000"/>
              <a:shade val="75000"/>
              <a:satMod val="1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75000"/>
              <a:shade val="95000"/>
              <a:satMod val="175000"/>
            </a:schemeClr>
          </a:gs>
          <a:gs pos="12000">
            <a:schemeClr val="phClr">
              <a:tint val="90000"/>
              <a:shade val="90000"/>
              <a:satMod val="150000"/>
            </a:schemeClr>
          </a:gs>
          <a:gs pos="100000">
            <a:schemeClr val="phClr">
              <a:tint val="100000"/>
              <a:shade val="75000"/>
              <a:satMod val="150000"/>
            </a:schemeClr>
          </a:gs>
        </a:gsLst>
        <a:lin ang="16200000" scaled="1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freezing" dir="t">
            <a:rot lat="0" lon="0" rev="6000000"/>
          </a:lightRig>
        </a:scene3d>
        <a:sp3d contourW="12700" prstMaterial="dkEdge">
          <a:bevelT w="44450" h="25400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100000"/>
              <a:shade val="80000"/>
              <a:satMod val="110000"/>
              <a:lumMod val="80000"/>
            </a:schemeClr>
          </a:gs>
          <a:gs pos="79000">
            <a:schemeClr val="phClr">
              <a:tint val="100000"/>
              <a:shade val="90000"/>
              <a:satMod val="105000"/>
              <a:lumMod val="100000"/>
            </a:schemeClr>
          </a:gs>
          <a:gs pos="100000">
            <a:schemeClr val="phClr">
              <a:tint val="95000"/>
              <a:shade val="100000"/>
              <a:satMod val="110000"/>
              <a:lumMod val="115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shade val="100000"/>
              <a:satMod val="100000"/>
              <a:lumMod val="110000"/>
            </a:schemeClr>
          </a:gs>
          <a:gs pos="83000">
            <a:schemeClr val="phClr">
              <a:shade val="75000"/>
              <a:satMod val="200000"/>
            </a:schemeClr>
          </a:gs>
          <a:gs pos="100000">
            <a:schemeClr val="phClr">
              <a:shade val="90000"/>
              <a:satMod val="200000"/>
            </a:schemeClr>
          </a:gs>
        </a:gsLst>
        <a:path path="circle">
          <a:fillToRect l="75000" t="100000" b="30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  <a:fontScheme name="Состав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оставная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95000"/>
              <a:satMod val="300000"/>
            </a:schemeClr>
          </a:gs>
          <a:gs pos="12000">
            <a:schemeClr val="phClr">
              <a:tint val="50000"/>
              <a:shade val="90000"/>
              <a:satMod val="250000"/>
            </a:schemeClr>
          </a:gs>
          <a:gs pos="100000">
            <a:schemeClr val="phClr">
              <a:tint val="85000"/>
              <a:shade val="75000"/>
              <a:satMod val="1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75000"/>
              <a:shade val="95000"/>
              <a:satMod val="175000"/>
            </a:schemeClr>
          </a:gs>
          <a:gs pos="12000">
            <a:schemeClr val="phClr">
              <a:tint val="90000"/>
              <a:shade val="90000"/>
              <a:satMod val="150000"/>
            </a:schemeClr>
          </a:gs>
          <a:gs pos="100000">
            <a:schemeClr val="phClr">
              <a:tint val="100000"/>
              <a:shade val="75000"/>
              <a:satMod val="150000"/>
            </a:schemeClr>
          </a:gs>
        </a:gsLst>
        <a:lin ang="16200000" scaled="1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freezing" dir="t">
            <a:rot lat="0" lon="0" rev="6000000"/>
          </a:lightRig>
        </a:scene3d>
        <a:sp3d contourW="12700" prstMaterial="dkEdge">
          <a:bevelT w="44450" h="25400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100000"/>
              <a:shade val="80000"/>
              <a:satMod val="110000"/>
              <a:lumMod val="80000"/>
            </a:schemeClr>
          </a:gs>
          <a:gs pos="79000">
            <a:schemeClr val="phClr">
              <a:tint val="100000"/>
              <a:shade val="90000"/>
              <a:satMod val="105000"/>
              <a:lumMod val="100000"/>
            </a:schemeClr>
          </a:gs>
          <a:gs pos="100000">
            <a:schemeClr val="phClr">
              <a:tint val="95000"/>
              <a:shade val="100000"/>
              <a:satMod val="110000"/>
              <a:lumMod val="115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shade val="100000"/>
              <a:satMod val="100000"/>
              <a:lumMod val="110000"/>
            </a:schemeClr>
          </a:gs>
          <a:gs pos="83000">
            <a:schemeClr val="phClr">
              <a:shade val="75000"/>
              <a:satMod val="200000"/>
            </a:schemeClr>
          </a:gs>
          <a:gs pos="100000">
            <a:schemeClr val="phClr">
              <a:shade val="90000"/>
              <a:satMod val="200000"/>
            </a:schemeClr>
          </a:gs>
        </a:gsLst>
        <a:path path="circle">
          <a:fillToRect l="75000" t="100000" b="30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  <a:fontScheme name="Состав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оставная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95000"/>
              <a:satMod val="300000"/>
            </a:schemeClr>
          </a:gs>
          <a:gs pos="12000">
            <a:schemeClr val="phClr">
              <a:tint val="50000"/>
              <a:shade val="90000"/>
              <a:satMod val="250000"/>
            </a:schemeClr>
          </a:gs>
          <a:gs pos="100000">
            <a:schemeClr val="phClr">
              <a:tint val="85000"/>
              <a:shade val="75000"/>
              <a:satMod val="1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75000"/>
              <a:shade val="95000"/>
              <a:satMod val="175000"/>
            </a:schemeClr>
          </a:gs>
          <a:gs pos="12000">
            <a:schemeClr val="phClr">
              <a:tint val="90000"/>
              <a:shade val="90000"/>
              <a:satMod val="150000"/>
            </a:schemeClr>
          </a:gs>
          <a:gs pos="100000">
            <a:schemeClr val="phClr">
              <a:tint val="100000"/>
              <a:shade val="75000"/>
              <a:satMod val="150000"/>
            </a:schemeClr>
          </a:gs>
        </a:gsLst>
        <a:lin ang="16200000" scaled="1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freezing" dir="t">
            <a:rot lat="0" lon="0" rev="6000000"/>
          </a:lightRig>
        </a:scene3d>
        <a:sp3d contourW="12700" prstMaterial="dkEdge">
          <a:bevelT w="44450" h="25400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100000"/>
              <a:shade val="80000"/>
              <a:satMod val="110000"/>
              <a:lumMod val="80000"/>
            </a:schemeClr>
          </a:gs>
          <a:gs pos="79000">
            <a:schemeClr val="phClr">
              <a:tint val="100000"/>
              <a:shade val="90000"/>
              <a:satMod val="105000"/>
              <a:lumMod val="100000"/>
            </a:schemeClr>
          </a:gs>
          <a:gs pos="100000">
            <a:schemeClr val="phClr">
              <a:tint val="95000"/>
              <a:shade val="100000"/>
              <a:satMod val="110000"/>
              <a:lumMod val="115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shade val="100000"/>
              <a:satMod val="100000"/>
              <a:lumMod val="110000"/>
            </a:schemeClr>
          </a:gs>
          <a:gs pos="83000">
            <a:schemeClr val="phClr">
              <a:shade val="75000"/>
              <a:satMod val="200000"/>
            </a:schemeClr>
          </a:gs>
          <a:gs pos="100000">
            <a:schemeClr val="phClr">
              <a:shade val="90000"/>
              <a:satMod val="200000"/>
            </a:schemeClr>
          </a:gs>
        </a:gsLst>
        <a:path path="circle">
          <a:fillToRect l="75000" t="100000" b="30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  <a:fontScheme name="Состав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оставная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95000"/>
              <a:satMod val="300000"/>
            </a:schemeClr>
          </a:gs>
          <a:gs pos="12000">
            <a:schemeClr val="phClr">
              <a:tint val="50000"/>
              <a:shade val="90000"/>
              <a:satMod val="250000"/>
            </a:schemeClr>
          </a:gs>
          <a:gs pos="100000">
            <a:schemeClr val="phClr">
              <a:tint val="85000"/>
              <a:shade val="75000"/>
              <a:satMod val="1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75000"/>
              <a:shade val="95000"/>
              <a:satMod val="175000"/>
            </a:schemeClr>
          </a:gs>
          <a:gs pos="12000">
            <a:schemeClr val="phClr">
              <a:tint val="90000"/>
              <a:shade val="90000"/>
              <a:satMod val="150000"/>
            </a:schemeClr>
          </a:gs>
          <a:gs pos="100000">
            <a:schemeClr val="phClr">
              <a:tint val="100000"/>
              <a:shade val="75000"/>
              <a:satMod val="150000"/>
            </a:schemeClr>
          </a:gs>
        </a:gsLst>
        <a:lin ang="16200000" scaled="1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freezing" dir="t">
            <a:rot lat="0" lon="0" rev="6000000"/>
          </a:lightRig>
        </a:scene3d>
        <a:sp3d contourW="12700" prstMaterial="dkEdge">
          <a:bevelT w="44450" h="25400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100000"/>
              <a:shade val="80000"/>
              <a:satMod val="110000"/>
              <a:lumMod val="80000"/>
            </a:schemeClr>
          </a:gs>
          <a:gs pos="79000">
            <a:schemeClr val="phClr">
              <a:tint val="100000"/>
              <a:shade val="90000"/>
              <a:satMod val="105000"/>
              <a:lumMod val="100000"/>
            </a:schemeClr>
          </a:gs>
          <a:gs pos="100000">
            <a:schemeClr val="phClr">
              <a:tint val="95000"/>
              <a:shade val="100000"/>
              <a:satMod val="110000"/>
              <a:lumMod val="115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shade val="100000"/>
              <a:satMod val="100000"/>
              <a:lumMod val="110000"/>
            </a:schemeClr>
          </a:gs>
          <a:gs pos="83000">
            <a:schemeClr val="phClr">
              <a:shade val="75000"/>
              <a:satMod val="200000"/>
            </a:schemeClr>
          </a:gs>
          <a:gs pos="100000">
            <a:schemeClr val="phClr">
              <a:shade val="90000"/>
              <a:satMod val="200000"/>
            </a:schemeClr>
          </a:gs>
        </a:gsLst>
        <a:path path="circle">
          <a:fillToRect l="75000" t="100000" b="30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  <a:fontScheme name="Состав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оставная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95000"/>
              <a:satMod val="300000"/>
            </a:schemeClr>
          </a:gs>
          <a:gs pos="12000">
            <a:schemeClr val="phClr">
              <a:tint val="50000"/>
              <a:shade val="90000"/>
              <a:satMod val="250000"/>
            </a:schemeClr>
          </a:gs>
          <a:gs pos="100000">
            <a:schemeClr val="phClr">
              <a:tint val="85000"/>
              <a:shade val="75000"/>
              <a:satMod val="1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75000"/>
              <a:shade val="95000"/>
              <a:satMod val="175000"/>
            </a:schemeClr>
          </a:gs>
          <a:gs pos="12000">
            <a:schemeClr val="phClr">
              <a:tint val="90000"/>
              <a:shade val="90000"/>
              <a:satMod val="150000"/>
            </a:schemeClr>
          </a:gs>
          <a:gs pos="100000">
            <a:schemeClr val="phClr">
              <a:tint val="100000"/>
              <a:shade val="75000"/>
              <a:satMod val="150000"/>
            </a:schemeClr>
          </a:gs>
        </a:gsLst>
        <a:lin ang="16200000" scaled="1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freezing" dir="t">
            <a:rot lat="0" lon="0" rev="6000000"/>
          </a:lightRig>
        </a:scene3d>
        <a:sp3d contourW="12700" prstMaterial="dkEdge">
          <a:bevelT w="44450" h="25400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100000"/>
              <a:shade val="80000"/>
              <a:satMod val="110000"/>
              <a:lumMod val="80000"/>
            </a:schemeClr>
          </a:gs>
          <a:gs pos="79000">
            <a:schemeClr val="phClr">
              <a:tint val="100000"/>
              <a:shade val="90000"/>
              <a:satMod val="105000"/>
              <a:lumMod val="100000"/>
            </a:schemeClr>
          </a:gs>
          <a:gs pos="100000">
            <a:schemeClr val="phClr">
              <a:tint val="95000"/>
              <a:shade val="100000"/>
              <a:satMod val="110000"/>
              <a:lumMod val="115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shade val="100000"/>
              <a:satMod val="100000"/>
              <a:lumMod val="110000"/>
            </a:schemeClr>
          </a:gs>
          <a:gs pos="83000">
            <a:schemeClr val="phClr">
              <a:shade val="75000"/>
              <a:satMod val="200000"/>
            </a:schemeClr>
          </a:gs>
          <a:gs pos="100000">
            <a:schemeClr val="phClr">
              <a:shade val="90000"/>
              <a:satMod val="200000"/>
            </a:schemeClr>
          </a:gs>
        </a:gsLst>
        <a:path path="circle">
          <a:fillToRect l="75000" t="100000" b="30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1432</TotalTime>
  <Words>508</Words>
  <Application>Microsoft Office PowerPoint</Application>
  <PresentationFormat>Экран (4:3)</PresentationFormat>
  <Paragraphs>75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Составная</vt:lpstr>
      <vt:lpstr>БЮДЖЕТ МО «Чойский район»</vt:lpstr>
      <vt:lpstr>Основные этапы бюджетного процесса</vt:lpstr>
      <vt:lpstr>Участники бюджетного процесса</vt:lpstr>
      <vt:lpstr>Сроки и мероприятия предусмотренные бюджетным процессом</vt:lpstr>
      <vt:lpstr>Основные направления бюджетной политики</vt:lpstr>
      <vt:lpstr>Доходы</vt:lpstr>
      <vt:lpstr>Структура доходов</vt:lpstr>
      <vt:lpstr>Структура доходов бюджета</vt:lpstr>
      <vt:lpstr>Презентация PowerPoint</vt:lpstr>
      <vt:lpstr>Структура межбюджетных трансфертов</vt:lpstr>
      <vt:lpstr>Презентация PowerPoint</vt:lpstr>
      <vt:lpstr>Презентация PowerPoint</vt:lpstr>
      <vt:lpstr>Расходы</vt:lpstr>
      <vt:lpstr>Структура расходов бюджета</vt:lpstr>
      <vt:lpstr>Презентация PowerPoint</vt:lpstr>
      <vt:lpstr>Презентация PowerPoint</vt:lpstr>
      <vt:lpstr>Расходы бюджета на образование</vt:lpstr>
      <vt:lpstr>Расходы бюджета на культуру, физическую культуру и спорт</vt:lpstr>
      <vt:lpstr>Расходы бюджета на социальную политику</vt:lpstr>
      <vt:lpstr>Средства предусмотренные на обслуживание муниципального долга</vt:lpstr>
      <vt:lpstr>Приоритетные направления расходования средств бюджета</vt:lpstr>
      <vt:lpstr>Обеспечение доступности для населения информации о бюджетном процессе, бюджетных услугах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МО «Чойский район»</dc:title>
  <dc:creator>User</dc:creator>
  <cp:lastModifiedBy>Саня</cp:lastModifiedBy>
  <cp:revision>136</cp:revision>
  <dcterms:created xsi:type="dcterms:W3CDTF">2012-12-25T09:10:05Z</dcterms:created>
  <dcterms:modified xsi:type="dcterms:W3CDTF">2021-05-11T05:11:36Z</dcterms:modified>
</cp:coreProperties>
</file>